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2" r:id="rId2"/>
  </p:sldMasterIdLst>
  <p:notesMasterIdLst>
    <p:notesMasterId r:id="rId16"/>
  </p:notesMasterIdLst>
  <p:sldIdLst>
    <p:sldId id="287" r:id="rId3"/>
    <p:sldId id="276" r:id="rId4"/>
    <p:sldId id="277" r:id="rId5"/>
    <p:sldId id="292" r:id="rId6"/>
    <p:sldId id="294" r:id="rId7"/>
    <p:sldId id="293" r:id="rId8"/>
    <p:sldId id="288" r:id="rId9"/>
    <p:sldId id="289" r:id="rId10"/>
    <p:sldId id="295" r:id="rId11"/>
    <p:sldId id="278" r:id="rId12"/>
    <p:sldId id="291" r:id="rId13"/>
    <p:sldId id="296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A6192E"/>
    <a:srgbClr val="002D72"/>
    <a:srgbClr val="FF6A14"/>
    <a:srgbClr val="A1A5C8"/>
    <a:srgbClr val="3E5698"/>
    <a:srgbClr val="E4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F29BD-0B09-410F-BE50-81ACFD297A39}" v="132" dt="2023-04-24T11:12:29.376"/>
    <p1510:client id="{611A8AC5-7769-4318-AF78-9DBB704432A1}" v="41" dt="2023-03-21T21:03:26.484"/>
    <p1510:client id="{80B16849-0B3B-4B40-9839-38ED15A5BBEF}" v="66" dt="2023-04-24T10:54:26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46478314781515"/>
          <c:y val="0.19638879375493556"/>
          <c:w val="0.70650339237505078"/>
          <c:h val="0.71330180232453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rgbClr val="002D72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7-4CA5-BF92-EEA9CD7D767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rgbClr val="A1A5C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7-4CA5-BF92-EEA9CD7D7676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rgbClr val="3E569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7-4CA5-BF92-EEA9CD7D7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3"/>
        <c:axId val="2053996144"/>
        <c:axId val="2053996560"/>
      </c:barChart>
      <c:catAx>
        <c:axId val="205399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560"/>
        <c:crosses val="autoZero"/>
        <c:auto val="1"/>
        <c:lblAlgn val="ctr"/>
        <c:lblOffset val="100"/>
        <c:noMultiLvlLbl val="0"/>
      </c:catAx>
      <c:valAx>
        <c:axId val="205399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5403180359500971E-4"/>
          <c:w val="8.1184373015847133E-2"/>
          <c:h val="0.19313419858730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350" b="0" i="0" u="none" strike="noStrike" kern="1200" baseline="0">
              <a:solidFill>
                <a:srgbClr val="77777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46478314781515"/>
          <c:y val="0.19638879375493556"/>
          <c:w val="0.70650339237505078"/>
          <c:h val="0.71330180232453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rgbClr val="002D72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7-4CA5-BF92-EEA9CD7D767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rgbClr val="A1A5C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7-4CA5-BF92-EEA9CD7D7676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rgbClr val="3E569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7-4CA5-BF92-EEA9CD7D7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3"/>
        <c:axId val="187763200"/>
        <c:axId val="177530560"/>
      </c:barChart>
      <c:catAx>
        <c:axId val="18776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77530560"/>
        <c:crosses val="autoZero"/>
        <c:auto val="1"/>
        <c:lblAlgn val="ctr"/>
        <c:lblOffset val="100"/>
        <c:noMultiLvlLbl val="0"/>
      </c:catAx>
      <c:valAx>
        <c:axId val="17753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776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5403180359500971E-4"/>
          <c:w val="8.1184373015847133E-2"/>
          <c:h val="0.19313419858730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350" b="0" i="0" u="none" strike="noStrike" kern="1200" baseline="0">
              <a:solidFill>
                <a:srgbClr val="77777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1F174-C4BC-460C-9DE8-4EBD38507E3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0BC-2C49-4A47-BF6B-7B2A43011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05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05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9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Technológia SLM patrí medzi najznámejšie technológie aditívnej výroby. Princíp spočíva v laserovom roztavovaní materiálu, vďaka ktorému dochádza k tvorbe homogénneho výrobku. SLM sa zaraďuje medzi aditívne technológie, ktoré fungujú na báze tavenia kovového prášku pomocou lasera s vysokým výkonom.</a:t>
            </a:r>
            <a:r>
              <a:rPr lang="sk-SK" sz="12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Princíp spočíva v postupnom natavovaní tenkými vrstvami kovového prášku, ktorý sa následne roztaví na základe tepelnej energie indukovanej jedným prípadne viacerými laserovými lúčmi. </a:t>
            </a:r>
          </a:p>
          <a:p>
            <a:r>
              <a:rPr lang="sk-SK" sz="12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Pred začiatkom samotného procesu je pracovná komora zbavená vlhkosti a vzduchu. Priestor sa naplní inertným plynom ako je napr. argón, dusík. Na dosiahnutie lepšej účinnosti sa odporúča použitie </a:t>
            </a:r>
            <a:r>
              <a:rPr lang="sk-SK" sz="120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argóna</a:t>
            </a:r>
            <a:r>
              <a:rPr lang="sk-SK" sz="12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ktorý disponuje vyšším protónovým číslom a je ťažší ako dusík.</a:t>
            </a:r>
            <a:endParaRPr lang="sk-SK" sz="800" dirty="0"/>
          </a:p>
          <a:p>
            <a:r>
              <a:rPr lang="sk-SK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Nevýhodou metódy SLM je nevyhnutnosť napĺňať po každom vyprázdnení nádoby zásobník ďalším práškovým médiom, čo sa v prípade výroby veľkých objemných komponentoch javí ako neefektívne.</a:t>
            </a:r>
          </a:p>
          <a:p>
            <a:r>
              <a:rPr lang="sk-SK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Dôležitými parametrami výroby kovových dielov technológiou SLM je výkon lasera, rýchlosť natavovania lasera, stratégia natavovania, hrúbka jednotlivých vrstiev, pracovná atmosféra, teplota práškového lôžka a vstupné parametre materiálu.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1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9875" algn="just">
              <a:lnSpc>
                <a:spcPct val="150000"/>
              </a:lnSpc>
              <a:spcBef>
                <a:spcPts val="600"/>
              </a:spcBef>
            </a:pP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Technológia nazývaná aj ako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Powder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Extrusion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(BPM) je relatívne nová aditívna technológia patentovaná spoločnosťou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Markforged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 roku 2017. ADAM je možné klasifikovať ako nepriama aditívna technológia, ktorá je kombináciou technológie FDM - aditívnym procesom pre polyméry a technológie Metal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Moulding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(MIM) – tradičným procesom na získanie komplexného dielcu takmer úplnej hustoty. Technológia používa ako materiál drôt, ktorý je zložený z kovového prášku obalený v 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termoplastickom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polyméri, ktorý funguje ako spojivo pre kovové častice. </a:t>
            </a:r>
          </a:p>
          <a:p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Výrobný proces (Obrázok 10) ako už štandardne aj pri iných aditívnych technológiách sa začne návrhom modelu komponentu v programe CAD. Z programu sa vytvorí súbor s označením .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stl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ktorý je následne vložený do programu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Eiger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ktorý riadi a monitoruje priebeh výroby podľa zadaných nastavení. Materiál v podobe filamentu je navinutý na zásobník a vedený do tlačovej trysky, kde dochádza k jeho nahrievaniu a zmäknutiu, uľahčuje to aplikovanie materiálu. Zmäknutý materiál je akumulovaný, následne vytlačený cez trysku a nanesený vrstvu po vrstve na tlačové lôžko. Výsledný dielec je tak ako aj pri BJ nazývaný ako „zelený“ a vyžaduje následné úpravy po tlači. Najprv je na rade je pranie súčiastky od spojiva v kvapaline a následne sú dielce vložené do pece na proces spekania, ktorý vytvrdí súčiastku. Pri procese spekania sa vypaľujú molekuly polyméru a nastáva zmrašťovanie súčiastky. </a:t>
            </a:r>
            <a:endParaRPr lang="sk-SK" sz="105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5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05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66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Inovatívna výrobná technológia kovových dielov, ktorá využíva materiál vo forme prášku. Vstupným materiálom je teda kovový prášok o veľkosti 5-25μm, ktorý sa tiež štandardne používa v práškovej metalurgii. Výroba pozostáva z nasledujúcich krokov: kovový prášok nanesieme rovnomerne na tenkú vrstvu (50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μm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následne priemyselná tlačová hlava selektívne nanesie kvapalné spojivo. Nastáva krátky proces sušenia a vrstva je hotová. Proces sa opakuje vrstvu po vrstve na základe digitálneho návrhu, až pokým nie je objekt kompletný. Po ukončení samotnej produkcie je tlačový box presunutý na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4-6 hodín do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vytvrdzovacej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pece. Pri teplote 200 °C tekuté spojivo stuhne čím vznikne „zelený“ dielec. Zelený dielec je ešte krehký a tlačí cca o 20% väčší – vďaka čomu dokážeme vopred kompenzovať zmrštenie dielca počas procesu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sintrovania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Softvérové simulácie vopred vypočítajú správny pomer kompenzácie s cieľom dosiahnutia rozmerovej presnosti +- 1% po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sintrovaní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. Zelené diely zložené z kovového prášku a spojiva sa vyberajú z tlačového boxu. Následne sú očistené od okolitého kovového prášku. Nevyužitý kovový prášok sa vracia do pracovného zariadenia na opätovné použitie pri nasledovnom tlačovom cykle. Vďaka tomu môžeme považovať technológiu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BinderJetting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za takmer bezodpadovú výrobu kovových dielcov. Posledná fáza pozostáva z odstraňovania spojiva a 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sintrovania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Oba tieto procesy sa realizujú v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sintrovacej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peci počas jedného cyklu.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Pojivo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je pri cca 400 °C odstránené z dielca a následne dochádza pri teplotách tesne pod bodom tavenia kovu k uzatváraniu voľných pórov, ktorého výsledkom je dosiahnutie hustoty vyššej ako 97-98%. </a:t>
            </a:r>
            <a:endParaRPr lang="sk-SK" sz="105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á snímka"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71" y="5787148"/>
            <a:ext cx="2792856" cy="92584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Nadpis 1"/>
          <p:cNvSpPr>
            <a:spLocks noGrp="1"/>
          </p:cNvSpPr>
          <p:nvPr>
            <p:ph type="ctrTitle" idx="4294967295"/>
          </p:nvPr>
        </p:nvSpPr>
        <p:spPr>
          <a:xfrm>
            <a:off x="300037" y="531233"/>
            <a:ext cx="8417243" cy="1694731"/>
          </a:xfrm>
        </p:spPr>
        <p:txBody>
          <a:bodyPr>
            <a:normAutofit/>
          </a:bodyPr>
          <a:lstStyle>
            <a:lvl1pPr>
              <a:defRPr baseline="0">
                <a:solidFill>
                  <a:srgbClr val="002D72"/>
                </a:solidFill>
              </a:defRPr>
            </a:lvl1pPr>
          </a:lstStyle>
          <a:p>
            <a:pPr algn="l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/>
          <p:cNvSpPr>
            <a:spLocks noGrp="1"/>
          </p:cNvSpPr>
          <p:nvPr>
            <p:ph type="subTitle" idx="4294967295"/>
          </p:nvPr>
        </p:nvSpPr>
        <p:spPr>
          <a:xfrm>
            <a:off x="300037" y="2509346"/>
            <a:ext cx="8417243" cy="1655762"/>
          </a:xfrm>
        </p:spPr>
        <p:txBody>
          <a:bodyPr>
            <a:normAutofit/>
          </a:bodyPr>
          <a:lstStyle>
            <a:lvl1pPr>
              <a:defRPr baseline="0">
                <a:solidFill>
                  <a:srgbClr val="002D72"/>
                </a:solidFill>
              </a:defRPr>
            </a:lvl1pPr>
          </a:lstStyle>
          <a:p>
            <a:pPr marL="0" indent="0" algn="l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5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78608" y="4934113"/>
            <a:ext cx="8586788" cy="90262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Nadpis prezentačného snímku</a:t>
            </a:r>
            <a:endParaRPr lang="en-US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278608" y="4246568"/>
            <a:ext cx="8586788" cy="682625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/>
              <a:t>Kliknite sem a zadajte text</a:t>
            </a:r>
            <a:endParaRPr lang="en-US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4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  <p:sp>
        <p:nvSpPr>
          <p:cNvPr id="6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55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Nadpis prezentačného snímku</a:t>
            </a:r>
            <a:endParaRPr lang="en-US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 hasCustomPrompt="1"/>
          </p:nvPr>
        </p:nvSpPr>
        <p:spPr>
          <a:xfrm>
            <a:off x="278608" y="1354138"/>
            <a:ext cx="8586788" cy="4838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endParaRPr lang="en-US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pos="558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Nadpis prezentačného snímku</a:t>
            </a:r>
            <a:endParaRPr lang="en-US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1" name="Graf 10"/>
          <p:cNvGraphicFramePr/>
          <p:nvPr userDrawn="1">
            <p:extLst>
              <p:ext uri="{D42A27DB-BD31-4B8C-83A1-F6EECF244321}">
                <p14:modId xmlns:p14="http://schemas.microsoft.com/office/powerpoint/2010/main" val="679411105"/>
              </p:ext>
            </p:extLst>
          </p:nvPr>
        </p:nvGraphicFramePr>
        <p:xfrm>
          <a:off x="279401" y="1217900"/>
          <a:ext cx="8586788" cy="423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929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78608" y="4934113"/>
            <a:ext cx="8586788" cy="90262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Nadpis prezentačného snímku</a:t>
            </a:r>
            <a:endParaRPr lang="en-US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278608" y="4246568"/>
            <a:ext cx="8586788" cy="682625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/>
              <a:t>Kliknite sem a zadajte text</a:t>
            </a:r>
            <a:endParaRPr lang="en-US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4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0" y="7"/>
            <a:ext cx="9143999" cy="61929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2" y="373837"/>
            <a:ext cx="78867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Nadpis predelového snímku</a:t>
            </a:r>
            <a:br>
              <a:rPr lang="sk-SK"/>
            </a:br>
            <a:r>
              <a:rPr lang="sk-SK"/>
              <a:t>do dvoch riadkov s fotografiou na pozadí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12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5585">
          <p15:clr>
            <a:srgbClr val="FBAE40"/>
          </p15:clr>
        </p15:guide>
        <p15:guide id="3" pos="1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2" y="427768"/>
            <a:ext cx="3784948" cy="902627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Nadpis prezentačného snímku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278608" y="1474347"/>
            <a:ext cx="3795552" cy="3909132"/>
          </a:xfrm>
        </p:spPr>
        <p:txBody>
          <a:bodyPr/>
          <a:lstStyle>
            <a:lvl1pPr marL="228594" indent="-228594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8" name="Zástupný objekt pre obsah 7"/>
          <p:cNvSpPr>
            <a:spLocks noGrp="1"/>
          </p:cNvSpPr>
          <p:nvPr>
            <p:ph sz="quarter" idx="14" hasCustomPrompt="1"/>
          </p:nvPr>
        </p:nvSpPr>
        <p:spPr>
          <a:xfrm>
            <a:off x="4221480" y="427044"/>
            <a:ext cx="4643916" cy="49564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Objekt</a:t>
            </a:r>
            <a:endParaRPr lang="en-US"/>
          </a:p>
        </p:txBody>
      </p:sp>
      <p:pic>
        <p:nvPicPr>
          <p:cNvPr id="12" name="Obrázo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  <p:sp>
        <p:nvSpPr>
          <p:cNvPr id="13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6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  <p15:guide id="4" pos="26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Nadpis prezentačného snímku</a:t>
            </a:r>
            <a:endParaRPr lang="en-US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 hasCustomPrompt="1"/>
          </p:nvPr>
        </p:nvSpPr>
        <p:spPr>
          <a:xfrm>
            <a:off x="278608" y="1354138"/>
            <a:ext cx="8586788" cy="4838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endParaRPr lang="en-US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Nadpis prezentačného snímku</a:t>
            </a:r>
            <a:endParaRPr lang="en-US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1" name="Graf 10"/>
          <p:cNvGraphicFramePr/>
          <p:nvPr userDrawn="1">
            <p:extLst>
              <p:ext uri="{D42A27DB-BD31-4B8C-83A1-F6EECF244321}">
                <p14:modId xmlns:p14="http://schemas.microsoft.com/office/powerpoint/2010/main" val="679411105"/>
              </p:ext>
            </p:extLst>
          </p:nvPr>
        </p:nvGraphicFramePr>
        <p:xfrm>
          <a:off x="279401" y="1217900"/>
          <a:ext cx="8586788" cy="423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929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784D-4928-4D1C-9696-D92BC1EDB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69" r:id="rId3"/>
    <p:sldLayoutId id="2147483691" r:id="rId4"/>
    <p:sldLayoutId id="214748369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784D-4928-4D1C-9696-D92BC1EDB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577C08F9-8A81-DEBF-5868-B989C5B35621}"/>
              </a:ext>
            </a:extLst>
          </p:cNvPr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Zástupný objekt pre číslo snímky 8">
            <a:extLst>
              <a:ext uri="{FF2B5EF4-FFF2-40B4-BE49-F238E27FC236}">
                <a16:creationId xmlns:a16="http://schemas.microsoft.com/office/drawing/2014/main" id="{7450D139-F67D-AD6C-4091-89BF4E9850E6}"/>
              </a:ext>
            </a:extLst>
          </p:cNvPr>
          <p:cNvSpPr txBox="1">
            <a:spLocks/>
          </p:cNvSpPr>
          <p:nvPr userDrawn="1"/>
        </p:nvSpPr>
        <p:spPr>
          <a:xfrm>
            <a:off x="289212" y="636002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3397ED2-897C-5E95-709C-58FD971CF9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93" r:id="rId3"/>
    <p:sldLayoutId id="2147483694" r:id="rId4"/>
    <p:sldLayoutId id="21474836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NNxEoXuvuw?feature=oembed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9OaSZ0kf8?feature=oembed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qUVSMoRnHo?feature=oembed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814F54A0-8D41-E41E-D9FA-75B9CAAF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70CB230-FA94-3E14-8377-6B8D3911B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6" y="10638"/>
            <a:ext cx="8254462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dnadpis 7">
            <a:extLst>
              <a:ext uri="{FF2B5EF4-FFF2-40B4-BE49-F238E27FC236}">
                <a16:creationId xmlns:a16="http://schemas.microsoft.com/office/drawing/2014/main" id="{CB3C0998-0860-1A57-B159-1062EB4E00EB}"/>
              </a:ext>
            </a:extLst>
          </p:cNvPr>
          <p:cNvSpPr txBox="1">
            <a:spLocks/>
          </p:cNvSpPr>
          <p:nvPr/>
        </p:nvSpPr>
        <p:spPr>
          <a:xfrm>
            <a:off x="156934" y="3002691"/>
            <a:ext cx="8682266" cy="68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BIN SGS02: Výzva na podporu inštitucionálnej spolupráce medzi inštitúciami vysokoškolského vzdelávania, strednými školami a súkromným sektorom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690DF3A-9969-55B0-F160-F3E97BB3F1F1}"/>
              </a:ext>
            </a:extLst>
          </p:cNvPr>
          <p:cNvSpPr txBox="1">
            <a:spLocks/>
          </p:cNvSpPr>
          <p:nvPr/>
        </p:nvSpPr>
        <p:spPr>
          <a:xfrm>
            <a:off x="291985" y="1577337"/>
            <a:ext cx="8412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600" b="1" dirty="0">
                <a:latin typeface="Arial"/>
                <a:cs typeface="Arial"/>
              </a:rPr>
              <a:t>Rozvoj moderného strojárskeho vzdelávacieho programu v oblasti zelenej inteligentnej výroby</a:t>
            </a:r>
          </a:p>
          <a:p>
            <a:pPr algn="ctr"/>
            <a:endParaRPr lang="sk-S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1600" b="1" i="1" dirty="0">
                <a:latin typeface="Arial"/>
                <a:cs typeface="Arial"/>
              </a:rPr>
              <a:t>Aktivita 4: Kurz aditívnej výroby</a:t>
            </a:r>
          </a:p>
          <a:p>
            <a:pPr algn="ctr"/>
            <a:r>
              <a:rPr lang="sk-SK" sz="1600" b="1" i="1" dirty="0">
                <a:latin typeface="Arial"/>
                <a:cs typeface="Arial"/>
              </a:rPr>
              <a:t>Téma: Aditívna výroba na kovovej báze</a:t>
            </a: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8D7E5C5-0A88-1CA2-7531-208E7B4C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70836" y="3782990"/>
            <a:ext cx="8254462" cy="239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4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6566408-8FFE-42AE-9DAA-CF40C89D5766}"/>
              </a:ext>
            </a:extLst>
          </p:cNvPr>
          <p:cNvSpPr txBox="1"/>
          <p:nvPr/>
        </p:nvSpPr>
        <p:spPr>
          <a:xfrm>
            <a:off x="289212" y="552137"/>
            <a:ext cx="5464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 – </a:t>
            </a:r>
            <a:r>
              <a:rPr lang="sk-SK" sz="2800" dirty="0" err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Binder</a:t>
            </a:r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Jetting</a:t>
            </a:r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ok 3">
            <a:extLst>
              <a:ext uri="{FF2B5EF4-FFF2-40B4-BE49-F238E27FC236}">
                <a16:creationId xmlns:a16="http://schemas.microsoft.com/office/drawing/2014/main" id="{DE5C01B4-1FD1-9BAA-D79B-8C5847900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BFD8AA60-510F-2E52-F162-15CDA3DC9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692910"/>
            <a:ext cx="5314950" cy="3472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06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FE8B50D-25D4-495D-14FA-06066946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273C717-42CE-F870-7F71-7EDC6787D2C4}"/>
              </a:ext>
            </a:extLst>
          </p:cNvPr>
          <p:cNvSpPr txBox="1"/>
          <p:nvPr/>
        </p:nvSpPr>
        <p:spPr>
          <a:xfrm>
            <a:off x="289212" y="552137"/>
            <a:ext cx="5464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Materiály pre BJ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0618518-6564-B26B-270A-292A2F5FAF9C}"/>
              </a:ext>
            </a:extLst>
          </p:cNvPr>
          <p:cNvSpPr txBox="1"/>
          <p:nvPr/>
        </p:nvSpPr>
        <p:spPr>
          <a:xfrm>
            <a:off x="362078" y="1129192"/>
            <a:ext cx="841984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/>
              <a:t>Nerezová oceľ (316L)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/>
              <a:t>Striebro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/>
              <a:t>Nástrojová oceľ (M2)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 err="1"/>
              <a:t>Inconel</a:t>
            </a:r>
            <a:r>
              <a:rPr lang="sk-SK" b="1" dirty="0"/>
              <a:t> (718)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893E682-EAEF-DA90-E934-2DC5BA6F1DBA}"/>
              </a:ext>
            </a:extLst>
          </p:cNvPr>
          <p:cNvSpPr txBox="1"/>
          <p:nvPr/>
        </p:nvSpPr>
        <p:spPr>
          <a:xfrm>
            <a:off x="289212" y="2894393"/>
            <a:ext cx="849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Materiály vo vývoji</a:t>
            </a:r>
            <a:r>
              <a:rPr lang="sk-SK" dirty="0"/>
              <a:t>: Titán, Hliník, Meď, </a:t>
            </a:r>
          </a:p>
        </p:txBody>
      </p:sp>
      <p:pic>
        <p:nvPicPr>
          <p:cNvPr id="6" name="Obrázok 3">
            <a:extLst>
              <a:ext uri="{FF2B5EF4-FFF2-40B4-BE49-F238E27FC236}">
                <a16:creationId xmlns:a16="http://schemas.microsoft.com/office/drawing/2014/main" id="{5C6DEAC0-7086-AC56-C0BB-8C2A61D05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4712CBD2-3017-6227-4E0B-F9498065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Online médium 4" title="CMQ - Binder jetting additive manufacturing">
            <a:hlinkClick r:id="" action="ppaction://media"/>
            <a:extLst>
              <a:ext uri="{FF2B5EF4-FFF2-40B4-BE49-F238E27FC236}">
                <a16:creationId xmlns:a16="http://schemas.microsoft.com/office/drawing/2014/main" id="{D0EAB74F-82DA-9673-FC91-5989A91164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1625" y="1293088"/>
            <a:ext cx="7560750" cy="4271824"/>
          </a:xfrm>
          <a:prstGeom prst="rect">
            <a:avLst/>
          </a:prstGeom>
        </p:spPr>
      </p:pic>
      <p:pic>
        <p:nvPicPr>
          <p:cNvPr id="3" name="Obrázok 3">
            <a:extLst>
              <a:ext uri="{FF2B5EF4-FFF2-40B4-BE49-F238E27FC236}">
                <a16:creationId xmlns:a16="http://schemas.microsoft.com/office/drawing/2014/main" id="{E79EC468-6EF1-E581-DBCC-FEA1983A5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Ďakujem za pozornosť</a:t>
            </a:r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BF3AF38-BB9E-7AC7-601F-464B199D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9089C09-A47A-1C88-41A8-3104BF122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07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6566408-8FFE-42AE-9DAA-CF40C89D5766}"/>
              </a:ext>
            </a:extLst>
          </p:cNvPr>
          <p:cNvSpPr txBox="1"/>
          <p:nvPr/>
        </p:nvSpPr>
        <p:spPr>
          <a:xfrm>
            <a:off x="289212" y="552137"/>
            <a:ext cx="5464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6" name="Zástupný objekt pre text 9">
            <a:extLst>
              <a:ext uri="{FF2B5EF4-FFF2-40B4-BE49-F238E27FC236}">
                <a16:creationId xmlns:a16="http://schemas.microsoft.com/office/drawing/2014/main" id="{C977E598-B4E0-497E-AA40-DB8A8C51424D}"/>
              </a:ext>
            </a:extLst>
          </p:cNvPr>
          <p:cNvSpPr txBox="1">
            <a:spLocks/>
          </p:cNvSpPr>
          <p:nvPr/>
        </p:nvSpPr>
        <p:spPr>
          <a:xfrm>
            <a:off x="278607" y="1474347"/>
            <a:ext cx="7079551" cy="390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>
              <a:solidFill>
                <a:srgbClr val="777777"/>
              </a:solidFill>
            </a:endParaRPr>
          </a:p>
          <a:p>
            <a:r>
              <a:rPr lang="sk-SK" dirty="0">
                <a:solidFill>
                  <a:srgbClr val="777777"/>
                </a:solidFill>
              </a:rPr>
              <a:t>Najznámejšie technológie na kovovej báze </a:t>
            </a:r>
          </a:p>
          <a:p>
            <a:r>
              <a:rPr lang="sk-SK" dirty="0">
                <a:solidFill>
                  <a:srgbClr val="777777"/>
                </a:solidFill>
              </a:rPr>
              <a:t>SLM</a:t>
            </a:r>
          </a:p>
          <a:p>
            <a:r>
              <a:rPr lang="sk-SK" dirty="0">
                <a:solidFill>
                  <a:srgbClr val="777777"/>
                </a:solidFill>
              </a:rPr>
              <a:t>ADAM</a:t>
            </a:r>
          </a:p>
          <a:p>
            <a:r>
              <a:rPr lang="sk-SK" dirty="0">
                <a:solidFill>
                  <a:srgbClr val="777777"/>
                </a:solidFill>
              </a:rPr>
              <a:t>BJ</a:t>
            </a:r>
          </a:p>
          <a:p>
            <a:endParaRPr lang="sk-SK" dirty="0">
              <a:solidFill>
                <a:srgbClr val="777777"/>
              </a:solidFill>
            </a:endParaRPr>
          </a:p>
          <a:p>
            <a:endParaRPr lang="sk-SK" dirty="0">
              <a:solidFill>
                <a:srgbClr val="777777"/>
              </a:solidFill>
            </a:endParaRPr>
          </a:p>
          <a:p>
            <a:endParaRPr lang="en-US" dirty="0">
              <a:solidFill>
                <a:srgbClr val="777777"/>
              </a:solidFill>
            </a:endParaRPr>
          </a:p>
        </p:txBody>
      </p:sp>
      <p:pic>
        <p:nvPicPr>
          <p:cNvPr id="3" name="Obrázok 3">
            <a:extLst>
              <a:ext uri="{FF2B5EF4-FFF2-40B4-BE49-F238E27FC236}">
                <a16:creationId xmlns:a16="http://schemas.microsoft.com/office/drawing/2014/main" id="{F1A912FB-AC18-1A17-A2FB-9FAC3FD8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0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6566408-8FFE-42AE-9DAA-CF40C89D5766}"/>
              </a:ext>
            </a:extLst>
          </p:cNvPr>
          <p:cNvSpPr txBox="1"/>
          <p:nvPr/>
        </p:nvSpPr>
        <p:spPr>
          <a:xfrm>
            <a:off x="289212" y="670709"/>
            <a:ext cx="7817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Najznámejšie technológie na kovovej báze</a:t>
            </a:r>
          </a:p>
        </p:txBody>
      </p:sp>
      <p:pic>
        <p:nvPicPr>
          <p:cNvPr id="5" name="Obrázok 3">
            <a:extLst>
              <a:ext uri="{FF2B5EF4-FFF2-40B4-BE49-F238E27FC236}">
                <a16:creationId xmlns:a16="http://schemas.microsoft.com/office/drawing/2014/main" id="{C39EA3D2-7282-85F5-7B78-883BD49E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B36E1BA-91D4-8BCB-B318-5234CF692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317" y="1252639"/>
            <a:ext cx="4903366" cy="45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1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50ED6F5F-AB64-90DF-B1DD-E7DF403B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F264C3C-6A01-C954-6C0C-957E4B123473}"/>
              </a:ext>
            </a:extLst>
          </p:cNvPr>
          <p:cNvSpPr txBox="1"/>
          <p:nvPr/>
        </p:nvSpPr>
        <p:spPr>
          <a:xfrm>
            <a:off x="289212" y="552137"/>
            <a:ext cx="5464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SLM – </a:t>
            </a:r>
            <a:r>
              <a:rPr lang="sk-SK" sz="2800" dirty="0" err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sk-SK" sz="2800" dirty="0" err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D54A0FB-D088-E069-D0C8-395AFD7F0A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5168" y="1717767"/>
            <a:ext cx="5193030" cy="35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F0DEDFD-9E49-619E-F618-81B2D6291AF5}"/>
              </a:ext>
            </a:extLst>
          </p:cNvPr>
          <p:cNvSpPr txBox="1"/>
          <p:nvPr/>
        </p:nvSpPr>
        <p:spPr>
          <a:xfrm>
            <a:off x="289212" y="1717767"/>
            <a:ext cx="3067679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Hrúbka vrstvy: 20-100µm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Veľkosť práškových častíc: 20-50µm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7" name="Obrázok 3">
            <a:extLst>
              <a:ext uri="{FF2B5EF4-FFF2-40B4-BE49-F238E27FC236}">
                <a16:creationId xmlns:a16="http://schemas.microsoft.com/office/drawing/2014/main" id="{3B3CA8BA-3AEC-7443-0099-C32397B80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9E74C2-8917-9031-86B7-85982A91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4686FB7-D5AA-7AC9-4621-A02EDA8C01DB}"/>
              </a:ext>
            </a:extLst>
          </p:cNvPr>
          <p:cNvSpPr txBox="1"/>
          <p:nvPr/>
        </p:nvSpPr>
        <p:spPr>
          <a:xfrm>
            <a:off x="289212" y="552137"/>
            <a:ext cx="5464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Materiály pre SLM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3F11DF7-348E-31D6-2E9C-AA4D0B0180E4}"/>
              </a:ext>
            </a:extLst>
          </p:cNvPr>
          <p:cNvSpPr txBox="1"/>
          <p:nvPr/>
        </p:nvSpPr>
        <p:spPr>
          <a:xfrm>
            <a:off x="362078" y="1129192"/>
            <a:ext cx="841984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/>
              <a:t>Hliník – </a:t>
            </a:r>
            <a:r>
              <a:rPr lang="sk-SK" dirty="0"/>
              <a:t>vynikajúca odolnosť voči korózií, dobrá elektrická a tepelná vodivosť,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/>
              <a:t>Titán – </a:t>
            </a:r>
            <a:r>
              <a:rPr lang="sk-SK" dirty="0"/>
              <a:t>vysoká pevnosť, odolnosť voči korózií, vysoká húževnatosť, </a:t>
            </a:r>
            <a:endParaRPr lang="sk-SK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/>
              <a:t>Nerezová oceľ – </a:t>
            </a:r>
            <a:r>
              <a:rPr lang="sk-SK" dirty="0"/>
              <a:t>vysoká ťažnosť, vysoká pevnosť, odolnosť proti korózií </a:t>
            </a:r>
            <a:endParaRPr lang="sk-SK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/>
              <a:t>Meď – </a:t>
            </a:r>
            <a:r>
              <a:rPr lang="sk-SK" dirty="0"/>
              <a:t>vysoká odolnosť voči opotrebeniu, </a:t>
            </a:r>
            <a:r>
              <a:rPr lang="sk-SK" dirty="0">
                <a:solidFill>
                  <a:srgbClr val="00264D"/>
                </a:solidFill>
                <a:latin typeface="myriad-pro"/>
              </a:rPr>
              <a:t>v</a:t>
            </a:r>
            <a:r>
              <a:rPr lang="sk-SK" b="0" i="0" dirty="0">
                <a:solidFill>
                  <a:srgbClr val="00264D"/>
                </a:solidFill>
                <a:effectLst/>
                <a:latin typeface="myriad-pro"/>
              </a:rPr>
              <a:t>ysoká odolnosť proti korózii, najmä proti koróznemu praskaniu</a:t>
            </a:r>
            <a:endParaRPr lang="sk-SK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/>
              <a:t>Kobalt - </a:t>
            </a:r>
            <a:r>
              <a:rPr lang="sk-SK" dirty="0"/>
              <a:t>výnimočná bio kompatibilita, teplovzdorný, odolný voči oxidácií, odolný voči tepelnej únave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63022CD-24D1-5E17-F22B-B40D15ED7B1A}"/>
              </a:ext>
            </a:extLst>
          </p:cNvPr>
          <p:cNvSpPr txBox="1"/>
          <p:nvPr/>
        </p:nvSpPr>
        <p:spPr>
          <a:xfrm>
            <a:off x="362078" y="4140888"/>
            <a:ext cx="5464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Využitie v priemysle 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EEE4E83-6CE8-EEA9-4F63-A468864E02F8}"/>
              </a:ext>
            </a:extLst>
          </p:cNvPr>
          <p:cNvSpPr txBox="1"/>
          <p:nvPr/>
        </p:nvSpPr>
        <p:spPr>
          <a:xfrm>
            <a:off x="362078" y="4934078"/>
            <a:ext cx="841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Letectvo, Automobilový priemysel, Lekársky priemysel, Energetický priemysel,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1373EED-14B9-1198-FE9B-A326EC1C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1A0B1954-C758-5A48-C317-C7E42EE7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Online médium 2" title="New method of manufacturing using powder bed: Additive Manufacturing with Selective Laser Melting">
            <a:hlinkClick r:id="" action="ppaction://media"/>
            <a:extLst>
              <a:ext uri="{FF2B5EF4-FFF2-40B4-BE49-F238E27FC236}">
                <a16:creationId xmlns:a16="http://schemas.microsoft.com/office/drawing/2014/main" id="{75A709C3-5CA8-645E-70FE-6187DC28BF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9275" y="1246560"/>
            <a:ext cx="7725450" cy="4364879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8D9A73CA-5483-AB95-25FF-EF148BC14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Obrázok 3">
            <a:extLst>
              <a:ext uri="{FF2B5EF4-FFF2-40B4-BE49-F238E27FC236}">
                <a16:creationId xmlns:a16="http://schemas.microsoft.com/office/drawing/2014/main" id="{C39EA3D2-7282-85F5-7B78-883BD49E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70025EC5-EABE-52E7-BDCE-97856E58F3C4}"/>
              </a:ext>
            </a:extLst>
          </p:cNvPr>
          <p:cNvSpPr txBox="1"/>
          <p:nvPr/>
        </p:nvSpPr>
        <p:spPr>
          <a:xfrm>
            <a:off x="289212" y="731872"/>
            <a:ext cx="8376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– </a:t>
            </a:r>
            <a:r>
              <a:rPr lang="sk-SK" sz="2800" dirty="0" err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</a:t>
            </a:r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Additive</a:t>
            </a:r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endParaRPr lang="sk-SK" sz="28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047449C-63CA-CD0B-7D4B-517EFA3CD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03" y="3229268"/>
            <a:ext cx="6432993" cy="27119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2C4DE37C-F749-6E88-1A5E-AC37D7CF55C9}"/>
              </a:ext>
            </a:extLst>
          </p:cNvPr>
          <p:cNvSpPr txBox="1"/>
          <p:nvPr/>
        </p:nvSpPr>
        <p:spPr>
          <a:xfrm>
            <a:off x="478678" y="1804751"/>
            <a:ext cx="830324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Technológia spoločnosti </a:t>
            </a:r>
            <a:r>
              <a:rPr lang="sk-SK" dirty="0" err="1"/>
              <a:t>Markforged</a:t>
            </a:r>
            <a:r>
              <a:rPr lang="sk-SK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Maximálne zaťaženie do 10Kg</a:t>
            </a:r>
          </a:p>
        </p:txBody>
      </p:sp>
    </p:spTree>
    <p:extLst>
      <p:ext uri="{BB962C8B-B14F-4D97-AF65-F5344CB8AC3E}">
        <p14:creationId xmlns:p14="http://schemas.microsoft.com/office/powerpoint/2010/main" val="262229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/>
          <a:p>
            <a:fld id="{831A784D-4928-4D1C-9696-D92BC1EDB40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6566408-8FFE-42AE-9DAA-CF40C89D5766}"/>
              </a:ext>
            </a:extLst>
          </p:cNvPr>
          <p:cNvSpPr txBox="1"/>
          <p:nvPr/>
        </p:nvSpPr>
        <p:spPr>
          <a:xfrm>
            <a:off x="289212" y="552137"/>
            <a:ext cx="5464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Materiály pre ADAM</a:t>
            </a:r>
          </a:p>
        </p:txBody>
      </p:sp>
      <p:pic>
        <p:nvPicPr>
          <p:cNvPr id="5" name="Obrázok 3">
            <a:extLst>
              <a:ext uri="{FF2B5EF4-FFF2-40B4-BE49-F238E27FC236}">
                <a16:creationId xmlns:a16="http://schemas.microsoft.com/office/drawing/2014/main" id="{C39EA3D2-7282-85F5-7B78-883BD49E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5E5266A0-763D-740F-25E4-831EDC3C2660}"/>
              </a:ext>
            </a:extLst>
          </p:cNvPr>
          <p:cNvSpPr txBox="1"/>
          <p:nvPr/>
        </p:nvSpPr>
        <p:spPr>
          <a:xfrm>
            <a:off x="362078" y="1129192"/>
            <a:ext cx="8419844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/>
              <a:t>Nerezová oceľ – </a:t>
            </a:r>
            <a:r>
              <a:rPr lang="sk-SK" dirty="0"/>
              <a:t>možnosť tlačiť vysoko pevné a robustné diely </a:t>
            </a:r>
            <a:endParaRPr lang="sk-SK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/>
              <a:t>Meď – </a:t>
            </a:r>
            <a:r>
              <a:rPr lang="sk-SK" dirty="0"/>
              <a:t>vynikajúce vodivé a elektrické vlastnosti</a:t>
            </a:r>
            <a:endParaRPr lang="sk-SK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/>
              <a:t>Nástrojová oceľ – </a:t>
            </a:r>
            <a:r>
              <a:rPr lang="sk-SK" dirty="0"/>
              <a:t>tvrdšia ako nerezová oceľ, vynikajúce vlastnosti aj pri vysokých teplotách, vysoká pevnosť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 err="1"/>
              <a:t>Inconel</a:t>
            </a:r>
            <a:r>
              <a:rPr lang="sk-SK" b="1" dirty="0"/>
              <a:t> (super zliatiny) – </a:t>
            </a:r>
            <a:r>
              <a:rPr lang="sk-SK" dirty="0"/>
              <a:t>super zliatina na báze niklu a chrómu, extrémna odolnosť voči korózií, vysoká pevnosť pri vysokých teplotách </a:t>
            </a:r>
            <a:endParaRPr lang="sk-SK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77E043A-6792-FF6F-D055-6B32278F203C}"/>
              </a:ext>
            </a:extLst>
          </p:cNvPr>
          <p:cNvSpPr txBox="1"/>
          <p:nvPr/>
        </p:nvSpPr>
        <p:spPr>
          <a:xfrm>
            <a:off x="1317912" y="3944735"/>
            <a:ext cx="1502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8B82AE7-ABEF-6DAB-3080-3D294A7A2FF2}"/>
              </a:ext>
            </a:extLst>
          </p:cNvPr>
          <p:cNvSpPr txBox="1"/>
          <p:nvPr/>
        </p:nvSpPr>
        <p:spPr>
          <a:xfrm>
            <a:off x="362078" y="4467955"/>
            <a:ext cx="381024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Cenovo dostupnejší proces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Rozširujúce sa portfólio materiálov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Zdraviu nezávadné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95DB3BB-67A0-3F3D-29CD-6EA3AEEDE744}"/>
              </a:ext>
            </a:extLst>
          </p:cNvPr>
          <p:cNvSpPr txBox="1"/>
          <p:nvPr/>
        </p:nvSpPr>
        <p:spPr>
          <a:xfrm>
            <a:off x="5646105" y="3944735"/>
            <a:ext cx="1785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6088C4E-AA1C-AEB2-ABC2-2DEAFE835A76}"/>
              </a:ext>
            </a:extLst>
          </p:cNvPr>
          <p:cNvSpPr txBox="1"/>
          <p:nvPr/>
        </p:nvSpPr>
        <p:spPr>
          <a:xfrm>
            <a:off x="4971675" y="4467955"/>
            <a:ext cx="3810247" cy="137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Relatívne nízka priepustnosť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/>
              <a:t>Veľké diely môžu mať predĺžený čas prania</a:t>
            </a:r>
          </a:p>
        </p:txBody>
      </p:sp>
    </p:spTree>
    <p:extLst>
      <p:ext uri="{BB962C8B-B14F-4D97-AF65-F5344CB8AC3E}">
        <p14:creationId xmlns:p14="http://schemas.microsoft.com/office/powerpoint/2010/main" val="162038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707F6C4-F0A2-E8EE-66F0-C64CEDAB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Online médium 2" title="3D Print Metal Parts - Overnight!">
            <a:hlinkClick r:id="" action="ppaction://media"/>
            <a:extLst>
              <a:ext uri="{FF2B5EF4-FFF2-40B4-BE49-F238E27FC236}">
                <a16:creationId xmlns:a16="http://schemas.microsoft.com/office/drawing/2014/main" id="{5EA85E2A-5EC3-916E-D8A5-0A24A1D3D2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9146" y="1291687"/>
            <a:ext cx="7565708" cy="427462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8404F29E-674F-4FEF-5B97-718C210C4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489" y="74586"/>
            <a:ext cx="2743200" cy="6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981</Words>
  <Application>Microsoft Office PowerPoint</Application>
  <PresentationFormat>Prezentácia na obrazovke (4:3)</PresentationFormat>
  <Paragraphs>73</Paragraphs>
  <Slides>13</Slides>
  <Notes>6</Notes>
  <HiddenSlides>0</HiddenSlides>
  <MMClips>3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myriad-pro</vt:lpstr>
      <vt:lpstr>Times New Roman</vt:lpstr>
      <vt:lpstr>Motív balíka Office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XI</dc:creator>
  <cp:lastModifiedBy>STUD - Miroslav Matuš</cp:lastModifiedBy>
  <cp:revision>4</cp:revision>
  <dcterms:created xsi:type="dcterms:W3CDTF">2021-04-12T06:48:28Z</dcterms:created>
  <dcterms:modified xsi:type="dcterms:W3CDTF">2023-05-02T05:28:48Z</dcterms:modified>
</cp:coreProperties>
</file>